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3.png" ContentType="image/png"/>
  <Override PartName="/ppt/media/image34.png" ContentType="image/png"/>
  <Override PartName="/ppt/media/image9.png" ContentType="image/png"/>
  <Override PartName="/ppt/media/image39.png" ContentType="image/png"/>
  <Override PartName="/ppt/media/image31.png" ContentType="image/png"/>
  <Override PartName="/ppt/media/image33.png" ContentType="image/png"/>
  <Override PartName="/ppt/media/image38.png" ContentType="image/png"/>
  <Override PartName="/ppt/media/image8.png" ContentType="image/png"/>
  <Override PartName="/ppt/media/image11.png" ContentType="image/png"/>
  <Override PartName="/ppt/media/image35.png" ContentType="image/png"/>
  <Override PartName="/ppt/media/image5.jpeg" ContentType="image/jpeg"/>
  <Override PartName="/ppt/media/image37.png" ContentType="image/png"/>
  <Override PartName="/ppt/media/image7.png" ContentType="image/png"/>
  <Override PartName="/ppt/media/image12.png" ContentType="image/png"/>
  <Override PartName="/ppt/media/image36.png" ContentType="image/png"/>
  <Override PartName="/ppt/media/image1.jpeg" ContentType="image/jpeg"/>
  <Override PartName="/ppt/media/image10.png" ContentType="image/png"/>
  <Override PartName="/ppt/media/image18.png" ContentType="image/png"/>
  <Override PartName="/ppt/media/image6.jpeg" ContentType="image/jpeg"/>
  <Override PartName="/ppt/media/image40.png" ContentType="image/png"/>
  <Override PartName="/ppt/media/image4.jpeg" ContentType="image/jpeg"/>
  <Override PartName="/ppt/media/image32.png" ContentType="image/png"/>
  <Override PartName="/ppt/media/image2.png" ContentType="image/png"/>
  <Override PartName="/ppt/media/image25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14.png" ContentType="image/png"/>
  <Override PartName="/ppt/media/image16.png" ContentType="image/png"/>
  <Override PartName="/ppt/media/image17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</p:sldIdLst>
  <p:sldSz cx="10080625" cy="567055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216360" y="812520"/>
            <a:ext cx="712692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mover </a:t>
            </a:r>
            <a:r>
              <a:rPr b="0" lang="pt-BR" sz="4400" spc="-1" strike="noStrike">
                <a:latin typeface="Arial"/>
              </a:rPr>
              <a:t>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</a:t>
            </a:r>
            <a:r>
              <a:rPr b="0" lang="pt-BR" sz="2000" spc="-1" strike="noStrike">
                <a:latin typeface="Arial"/>
              </a:rPr>
              <a:t>e </a:t>
            </a:r>
            <a:r>
              <a:rPr b="0" lang="pt-BR" sz="2000" spc="-1" strike="noStrike">
                <a:latin typeface="Arial"/>
              </a:rPr>
              <a:t>par</a:t>
            </a:r>
            <a:r>
              <a:rPr b="0" lang="pt-BR" sz="2000" spc="-1" strike="noStrike">
                <a:latin typeface="Arial"/>
              </a:rPr>
              <a:t>a </a:t>
            </a:r>
            <a:r>
              <a:rPr b="0" lang="pt-BR" sz="2000" spc="-1" strike="noStrike">
                <a:latin typeface="Arial"/>
              </a:rPr>
              <a:t>edit</a:t>
            </a:r>
            <a:r>
              <a:rPr b="0" lang="pt-BR" sz="2000" spc="-1" strike="noStrike">
                <a:latin typeface="Arial"/>
              </a:rPr>
              <a:t>ar </a:t>
            </a:r>
            <a:r>
              <a:rPr b="0" lang="pt-BR" sz="2000" spc="-1" strike="noStrike">
                <a:latin typeface="Arial"/>
              </a:rPr>
              <a:t>o </a:t>
            </a:r>
            <a:r>
              <a:rPr b="0" lang="pt-BR" sz="2000" spc="-1" strike="noStrike">
                <a:latin typeface="Arial"/>
              </a:rPr>
              <a:t>for</a:t>
            </a:r>
            <a:r>
              <a:rPr b="0" lang="pt-BR" sz="2000" spc="-1" strike="noStrike">
                <a:latin typeface="Arial"/>
              </a:rPr>
              <a:t>ma</a:t>
            </a:r>
            <a:r>
              <a:rPr b="0" lang="pt-BR" sz="2000" spc="-1" strike="noStrike">
                <a:latin typeface="Arial"/>
              </a:rPr>
              <a:t>to </a:t>
            </a:r>
            <a:r>
              <a:rPr b="0" lang="pt-BR" sz="2000" spc="-1" strike="noStrike">
                <a:latin typeface="Arial"/>
              </a:rPr>
              <a:t>de </a:t>
            </a:r>
            <a:r>
              <a:rPr b="0" lang="pt-BR" sz="2000" spc="-1" strike="noStrike">
                <a:latin typeface="Arial"/>
              </a:rPr>
              <a:t>not</a:t>
            </a:r>
            <a:r>
              <a:rPr b="0" lang="pt-BR" sz="2000" spc="-1" strike="noStrike">
                <a:latin typeface="Arial"/>
              </a:rPr>
              <a:t>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5BD6795-4559-4616-8C20-AA5C65D99451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4120"/>
          </a:xfrm>
          <a:prstGeom prst="rect">
            <a:avLst/>
          </a:prstGeom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A guerra cibernética é uma evolução natural aplicada num cenário de guerra/conflito.</a:t>
            </a:r>
            <a:endParaRPr b="0" lang="pt-B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Terra, ar, mar, espaço também existe a guerra no ciberespaço. O quinto domínio da guerra. Drones, robôs Boston Dynamics. </a:t>
            </a:r>
            <a:endParaRPr b="0" lang="pt-BR" sz="12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ED62630-ECAD-41CE-9642-32D580E48522}" type="slidenum">
              <a:rPr b="0" lang="pt-BR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99080" y="5296680"/>
            <a:ext cx="421200" cy="23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fld id="{82EFE3C3-1426-4B9D-B77D-E5896E6E9530}" type="slidenum">
              <a:rPr b="0" lang="en-US" sz="939" spc="-1" strike="noStrike">
                <a:solidFill>
                  <a:srgbClr val="a6a6a6"/>
                </a:solidFill>
                <a:latin typeface="Futura Bk"/>
                <a:ea typeface="DejaVu Sans"/>
              </a:rPr>
              <a:t>&lt;número&gt;</a:t>
            </a:fld>
            <a:endParaRPr b="0" lang="pt-BR" sz="939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</a:t>
            </a:r>
            <a:r>
              <a:rPr b="0" lang="pt-BR" sz="4400" spc="-1" strike="noStrike">
                <a:latin typeface="Arial"/>
              </a:rPr>
              <a:t>para </a:t>
            </a:r>
            <a:r>
              <a:rPr b="0" lang="pt-BR" sz="4400" spc="-1" strike="noStrike">
                <a:latin typeface="Arial"/>
              </a:rPr>
              <a:t>editar o </a:t>
            </a:r>
            <a:r>
              <a:rPr b="0" lang="pt-BR" sz="4400" spc="-1" strike="noStrike">
                <a:latin typeface="Arial"/>
              </a:rPr>
              <a:t>formato </a:t>
            </a:r>
            <a:r>
              <a:rPr b="0" lang="pt-BR" sz="4400" spc="-1" strike="noStrike">
                <a:latin typeface="Arial"/>
              </a:rPr>
              <a:t>do texto </a:t>
            </a:r>
            <a:r>
              <a:rPr b="0" lang="pt-BR" sz="4400" spc="-1" strike="noStrike">
                <a:latin typeface="Arial"/>
              </a:rPr>
              <a:t>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</a:t>
            </a:r>
            <a:r>
              <a:rPr b="0" lang="pt-BR" sz="4400" spc="-1" strike="noStrike">
                <a:latin typeface="Arial"/>
              </a:rPr>
              <a:t>e </a:t>
            </a:r>
            <a:r>
              <a:rPr b="0" lang="pt-BR" sz="4400" spc="-1" strike="noStrike">
                <a:latin typeface="Arial"/>
              </a:rPr>
              <a:t>para </a:t>
            </a:r>
            <a:r>
              <a:rPr b="0" lang="pt-BR" sz="4400" spc="-1" strike="noStrike">
                <a:latin typeface="Arial"/>
              </a:rPr>
              <a:t>edita</a:t>
            </a:r>
            <a:r>
              <a:rPr b="0" lang="pt-BR" sz="4400" spc="-1" strike="noStrike">
                <a:latin typeface="Arial"/>
              </a:rPr>
              <a:t>r o </a:t>
            </a:r>
            <a:r>
              <a:rPr b="0" lang="pt-BR" sz="4400" spc="-1" strike="noStrike">
                <a:latin typeface="Arial"/>
              </a:rPr>
              <a:t>form</a:t>
            </a:r>
            <a:r>
              <a:rPr b="0" lang="pt-BR" sz="4400" spc="-1" strike="noStrike">
                <a:latin typeface="Arial"/>
              </a:rPr>
              <a:t>ato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texto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</a:t>
            </a:r>
            <a:r>
              <a:rPr b="0" lang="pt-BR" sz="4400" spc="-1" strike="noStrike">
                <a:latin typeface="Arial"/>
              </a:rPr>
              <a:t>qu</a:t>
            </a:r>
            <a:r>
              <a:rPr b="0" lang="pt-BR" sz="4400" spc="-1" strike="noStrike">
                <a:latin typeface="Arial"/>
              </a:rPr>
              <a:t>e </a:t>
            </a:r>
            <a:r>
              <a:rPr b="0" lang="pt-BR" sz="4400" spc="-1" strike="noStrike">
                <a:latin typeface="Arial"/>
              </a:rPr>
              <a:t>pa</a:t>
            </a:r>
            <a:r>
              <a:rPr b="0" lang="pt-BR" sz="4400" spc="-1" strike="noStrike">
                <a:latin typeface="Arial"/>
              </a:rPr>
              <a:t>ra </a:t>
            </a:r>
            <a:r>
              <a:rPr b="0" lang="pt-BR" sz="4400" spc="-1" strike="noStrike">
                <a:latin typeface="Arial"/>
              </a:rPr>
              <a:t>edi</a:t>
            </a:r>
            <a:r>
              <a:rPr b="0" lang="pt-BR" sz="4400" spc="-1" strike="noStrike">
                <a:latin typeface="Arial"/>
              </a:rPr>
              <a:t>tar 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for</a:t>
            </a:r>
            <a:r>
              <a:rPr b="0" lang="pt-BR" sz="4400" spc="-1" strike="noStrike">
                <a:latin typeface="Arial"/>
              </a:rPr>
              <a:t>m</a:t>
            </a:r>
            <a:r>
              <a:rPr b="0" lang="pt-BR" sz="4400" spc="-1" strike="noStrike">
                <a:latin typeface="Arial"/>
              </a:rPr>
              <a:t>at</a:t>
            </a:r>
            <a:r>
              <a:rPr b="0" lang="pt-BR" sz="4400" spc="-1" strike="noStrike">
                <a:latin typeface="Arial"/>
              </a:rPr>
              <a:t>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tex</a:t>
            </a:r>
            <a:r>
              <a:rPr b="0" lang="pt-BR" sz="4400" spc="-1" strike="noStrike">
                <a:latin typeface="Arial"/>
              </a:rPr>
              <a:t>to </a:t>
            </a:r>
            <a:r>
              <a:rPr b="0" lang="pt-BR" sz="4400" spc="-1" strike="noStrike">
                <a:latin typeface="Arial"/>
              </a:rPr>
              <a:t>do </a:t>
            </a:r>
            <a:r>
              <a:rPr b="0" lang="pt-BR" sz="4400" spc="-1" strike="noStrike">
                <a:latin typeface="Arial"/>
              </a:rPr>
              <a:t>tít</a:t>
            </a:r>
            <a:r>
              <a:rPr b="0" lang="pt-BR" sz="4400" spc="-1" strike="noStrike">
                <a:latin typeface="Arial"/>
              </a:rPr>
              <a:t>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0" y="5400000"/>
            <a:ext cx="10078200" cy="2682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0" y="0"/>
            <a:ext cx="10078200" cy="12132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3"/>
          <p:cNvSpPr/>
          <p:nvPr/>
        </p:nvSpPr>
        <p:spPr>
          <a:xfrm>
            <a:off x="9270000" y="5170320"/>
            <a:ext cx="538200" cy="403200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</a:t>
            </a:r>
            <a:r>
              <a:rPr b="0" lang="pt-BR" sz="4400" spc="-1" strike="noStrike">
                <a:latin typeface="Arial"/>
              </a:rPr>
              <a:t>editar o </a:t>
            </a:r>
            <a:r>
              <a:rPr b="0" lang="pt-BR" sz="4400" spc="-1" strike="noStrike">
                <a:latin typeface="Arial"/>
              </a:rPr>
              <a:t>formato do </a:t>
            </a:r>
            <a:r>
              <a:rPr b="0" lang="pt-BR" sz="4400" spc="-1" strike="noStrike">
                <a:latin typeface="Arial"/>
              </a:rPr>
              <a:t>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5400000"/>
            <a:ext cx="10078200" cy="2682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0" y="0"/>
            <a:ext cx="10078200" cy="12132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"/>
          <p:cNvSpPr/>
          <p:nvPr/>
        </p:nvSpPr>
        <p:spPr>
          <a:xfrm>
            <a:off x="9270000" y="5170320"/>
            <a:ext cx="538200" cy="403200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</a:t>
            </a:r>
            <a:r>
              <a:rPr b="0" lang="pt-BR" sz="4400" spc="-1" strike="noStrike">
                <a:latin typeface="Arial"/>
              </a:rPr>
              <a:t>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0" y="5400000"/>
            <a:ext cx="10078200" cy="2682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>
            <a:off x="0" y="0"/>
            <a:ext cx="10078200" cy="12132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9270000" y="5170320"/>
            <a:ext cx="538200" cy="403200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</a:t>
            </a:r>
            <a:r>
              <a:rPr b="0" lang="pt-BR" sz="4400" spc="-1" strike="noStrike">
                <a:latin typeface="Arial"/>
              </a:rPr>
              <a:t>formato do texto 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5400000"/>
            <a:ext cx="10078200" cy="2682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"/>
          <p:cNvSpPr/>
          <p:nvPr/>
        </p:nvSpPr>
        <p:spPr>
          <a:xfrm>
            <a:off x="0" y="0"/>
            <a:ext cx="10078200" cy="1213200"/>
          </a:xfrm>
          <a:prstGeom prst="rect">
            <a:avLst/>
          </a:prstGeom>
          <a:solidFill>
            <a:srgbClr val="2c3e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"/>
          <p:cNvSpPr/>
          <p:nvPr/>
        </p:nvSpPr>
        <p:spPr>
          <a:xfrm>
            <a:off x="9270000" y="5170320"/>
            <a:ext cx="538200" cy="403200"/>
          </a:xfrm>
          <a:prstGeom prst="ellipse">
            <a:avLst/>
          </a:prstGeom>
          <a:solidFill>
            <a:srgbClr val="1abc9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</a:t>
            </a:r>
            <a:r>
              <a:rPr b="0" lang="pt-BR" sz="4400" spc="-1" strike="noStrike">
                <a:latin typeface="Arial"/>
              </a:rPr>
              <a:t>para editar </a:t>
            </a:r>
            <a:r>
              <a:rPr b="0" lang="pt-BR" sz="4400" spc="-1" strike="noStrike">
                <a:latin typeface="Arial"/>
              </a:rPr>
              <a:t>o formato </a:t>
            </a:r>
            <a:r>
              <a:rPr b="0" lang="pt-BR" sz="4400" spc="-1" strike="noStrike">
                <a:latin typeface="Arial"/>
              </a:rPr>
              <a:t>do texto </a:t>
            </a:r>
            <a:r>
              <a:rPr b="0" lang="pt-BR" sz="4400" spc="-1" strike="noStrike">
                <a:latin typeface="Arial"/>
              </a:rPr>
              <a:t>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42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4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2" descr=""/>
          <p:cNvPicPr/>
          <p:nvPr/>
        </p:nvPicPr>
        <p:blipFill>
          <a:blip r:embed="rId1"/>
          <a:stretch/>
        </p:blipFill>
        <p:spPr>
          <a:xfrm>
            <a:off x="15480" y="0"/>
            <a:ext cx="10077840" cy="5667840"/>
          </a:xfrm>
          <a:prstGeom prst="rect">
            <a:avLst/>
          </a:prstGeom>
          <a:ln>
            <a:noFill/>
          </a:ln>
        </p:spPr>
      </p:pic>
      <p:pic>
        <p:nvPicPr>
          <p:cNvPr id="286" name="Picture 4" descr="http://www.osr.nsw.gov.au/sites/default/files/styles/large/public/images/landing-page/header_land_tax.jpg?itok=w71_CTCz"/>
          <p:cNvPicPr/>
          <p:nvPr/>
        </p:nvPicPr>
        <p:blipFill>
          <a:blip r:embed="rId2"/>
          <a:stretch/>
        </p:blipFill>
        <p:spPr>
          <a:xfrm>
            <a:off x="1582200" y="32040"/>
            <a:ext cx="1656720" cy="10893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7" name="Picture 6" descr="http://weknowyourdreamz.com/images/sea/sea-07.jpg"/>
          <p:cNvPicPr/>
          <p:nvPr/>
        </p:nvPicPr>
        <p:blipFill>
          <a:blip r:embed="rId3"/>
          <a:stretch/>
        </p:blipFill>
        <p:spPr>
          <a:xfrm>
            <a:off x="3240720" y="29520"/>
            <a:ext cx="1647360" cy="109188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8" name="Picture 8" descr="http://weknowyourdreamz.com/images/air/air-02.jpg"/>
          <p:cNvPicPr/>
          <p:nvPr/>
        </p:nvPicPr>
        <p:blipFill>
          <a:blip r:embed="rId4"/>
          <a:stretch/>
        </p:blipFill>
        <p:spPr>
          <a:xfrm>
            <a:off x="4890240" y="29520"/>
            <a:ext cx="1634400" cy="108612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9" name="Picture 12" descr="http://entropymag.org/wp-content/uploads/2014/10/outer-space-wallpaper-pictures.jpg"/>
          <p:cNvPicPr/>
          <p:nvPr/>
        </p:nvPicPr>
        <p:blipFill>
          <a:blip r:embed="rId5"/>
          <a:stretch/>
        </p:blipFill>
        <p:spPr>
          <a:xfrm>
            <a:off x="6528240" y="32040"/>
            <a:ext cx="1734120" cy="108288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2412000" y="167760"/>
            <a:ext cx="5974200" cy="55044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Protocolo IP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1656000" y="936000"/>
            <a:ext cx="7552440" cy="472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1728000" y="167760"/>
            <a:ext cx="6514200" cy="83844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Endereço IP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72000" y="1254960"/>
            <a:ext cx="6262200" cy="198324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72000" y="3384000"/>
            <a:ext cx="6262200" cy="196596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3"/>
          <a:stretch/>
        </p:blipFill>
        <p:spPr>
          <a:xfrm>
            <a:off x="6438600" y="1080000"/>
            <a:ext cx="3639600" cy="465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2160000" y="167760"/>
            <a:ext cx="6406200" cy="83844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IP PRIVADO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1728000" y="1080000"/>
            <a:ext cx="7111800" cy="460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1152000" y="131760"/>
            <a:ext cx="7882200" cy="62244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CAMADA DE TRANSPORTE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1828440" y="864000"/>
            <a:ext cx="6994080" cy="481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1152000" y="131760"/>
            <a:ext cx="7882200" cy="62244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CAMADA DE TRANSPORTE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837000" y="1512000"/>
            <a:ext cx="8593200" cy="367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1152000" y="131760"/>
            <a:ext cx="7882200" cy="62244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CAMADA DE TRANSPORTE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983160" y="1265400"/>
            <a:ext cx="7943040" cy="40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576000" y="167760"/>
            <a:ext cx="8998200" cy="62244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Network Address Translation - NAT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2077920" y="936000"/>
            <a:ext cx="6684120" cy="475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1080000" y="108000"/>
            <a:ext cx="7702200" cy="5742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ICMP - SCANNING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8752320" y="5328000"/>
            <a:ext cx="928080" cy="345240"/>
          </a:xfrm>
          <a:prstGeom prst="rect">
            <a:avLst/>
          </a:prstGeom>
        </p:spPr>
        <p:txBody>
          <a:bodyPr lIns="90000" rIns="90000" tIns="45000" bIns="45000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Arial"/>
              </a:rPr>
              <a:t>0,8 info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1080000" y="1390320"/>
            <a:ext cx="8063280" cy="372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1080000" y="108000"/>
            <a:ext cx="7702200" cy="5742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ICMP - SCANNING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44" name="TextShape 2"/>
          <p:cNvSpPr txBox="1"/>
          <p:nvPr/>
        </p:nvSpPr>
        <p:spPr>
          <a:xfrm>
            <a:off x="8752320" y="5328000"/>
            <a:ext cx="928080" cy="345240"/>
          </a:xfrm>
          <a:prstGeom prst="rect">
            <a:avLst/>
          </a:prstGeom>
        </p:spPr>
        <p:txBody>
          <a:bodyPr lIns="90000" rIns="90000" tIns="45000" bIns="45000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Arial"/>
              </a:rPr>
              <a:t>0,8 info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3600" y="1085400"/>
            <a:ext cx="10079640" cy="321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080000" y="108000"/>
            <a:ext cx="7702200" cy="5742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ICMP - SCANNING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8752320" y="5328000"/>
            <a:ext cx="928080" cy="345240"/>
          </a:xfrm>
          <a:prstGeom prst="rect">
            <a:avLst/>
          </a:prstGeom>
        </p:spPr>
        <p:txBody>
          <a:bodyPr lIns="90000" rIns="90000" tIns="45000" bIns="45000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Arial"/>
              </a:rPr>
              <a:t>0,8 info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3600" y="877680"/>
            <a:ext cx="10079640" cy="4349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566784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2284920" y="1102680"/>
            <a:ext cx="5332680" cy="447156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35680" y="59400"/>
            <a:ext cx="8808120" cy="9504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9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Segurança da Informação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1080000" y="108000"/>
            <a:ext cx="7702200" cy="5742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ICMP - SCANNING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648000" y="936000"/>
            <a:ext cx="9032400" cy="4720680"/>
          </a:xfrm>
          <a:prstGeom prst="rect">
            <a:avLst/>
          </a:prstGeom>
          <a:ln>
            <a:noFill/>
          </a:ln>
        </p:spPr>
      </p:pic>
      <p:sp>
        <p:nvSpPr>
          <p:cNvPr id="351" name="TextShape 2"/>
          <p:cNvSpPr txBox="1"/>
          <p:nvPr/>
        </p:nvSpPr>
        <p:spPr>
          <a:xfrm>
            <a:off x="8752320" y="5328000"/>
            <a:ext cx="928080" cy="345240"/>
          </a:xfrm>
          <a:prstGeom prst="rect">
            <a:avLst/>
          </a:prstGeom>
        </p:spPr>
        <p:txBody>
          <a:bodyPr lIns="90000" rIns="90000" tIns="45000" bIns="45000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latin typeface="Arial"/>
              </a:rPr>
              <a:t>0,8 info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1080000" y="108000"/>
            <a:ext cx="7702200" cy="5742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PROTOCOLO IP - SCANNING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1631160" y="892440"/>
            <a:ext cx="6431040" cy="478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080000" y="108000"/>
            <a:ext cx="7702200" cy="5742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Cont. PROTOCOLO IP - SCANNING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1976040" y="792000"/>
            <a:ext cx="6411960" cy="488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1080000" y="108000"/>
            <a:ext cx="7702200" cy="5742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PROTOCOLO TCP - SCANNING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1980000" y="847440"/>
            <a:ext cx="6366240" cy="448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1080000" y="108000"/>
            <a:ext cx="7702200" cy="5742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PROTOCOLO UDP - SCANNING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3600" y="1056960"/>
            <a:ext cx="10080000" cy="355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5784840"/>
          </a:xfrm>
          <a:prstGeom prst="rect">
            <a:avLst/>
          </a:prstGeom>
          <a:ln>
            <a:noFill/>
          </a:ln>
        </p:spPr>
      </p:pic>
      <p:sp>
        <p:nvSpPr>
          <p:cNvPr id="294" name="TextShape 1"/>
          <p:cNvSpPr txBox="1"/>
          <p:nvPr/>
        </p:nvSpPr>
        <p:spPr>
          <a:xfrm>
            <a:off x="535680" y="59400"/>
            <a:ext cx="8808120" cy="95040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9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Segmentos - Seginfo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1428480" y="1726200"/>
            <a:ext cx="1437840" cy="298800"/>
          </a:xfrm>
          <a:prstGeom prst="rect">
            <a:avLst/>
          </a:prstGeom>
        </p:spPr>
        <p:txBody>
          <a:bodyPr lIns="90000" rIns="90000" tIns="45000" bIns="45000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1490" spc="-1" strike="noStrike">
                <a:latin typeface="Arial"/>
              </a:rPr>
              <a:t>Investigação</a:t>
            </a:r>
            <a:endParaRPr b="0" lang="pt-BR" sz="149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500760" y="1309320"/>
            <a:ext cx="806040" cy="80604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3"/>
          <a:stretch/>
        </p:blipFill>
        <p:spPr>
          <a:xfrm>
            <a:off x="1011600" y="3395160"/>
            <a:ext cx="888840" cy="888840"/>
          </a:xfrm>
          <a:prstGeom prst="rect">
            <a:avLst/>
          </a:prstGeom>
          <a:ln>
            <a:noFill/>
          </a:ln>
        </p:spPr>
      </p:pic>
      <p:sp>
        <p:nvSpPr>
          <p:cNvPr id="298" name="TextShape 3"/>
          <p:cNvSpPr txBox="1"/>
          <p:nvPr/>
        </p:nvSpPr>
        <p:spPr>
          <a:xfrm>
            <a:off x="1904760" y="4047840"/>
            <a:ext cx="2401920" cy="298800"/>
          </a:xfrm>
          <a:prstGeom prst="rect">
            <a:avLst/>
          </a:prstGeom>
        </p:spPr>
        <p:txBody>
          <a:bodyPr lIns="90000" rIns="90000" tIns="45000" bIns="45000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1490" spc="-1" strike="noStrike">
                <a:latin typeface="Arial"/>
              </a:rPr>
              <a:t>Pesquisa em segurança</a:t>
            </a:r>
            <a:endParaRPr b="0" lang="pt-BR" sz="149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4"/>
          <a:stretch/>
        </p:blipFill>
        <p:spPr>
          <a:xfrm>
            <a:off x="7440840" y="4107240"/>
            <a:ext cx="1010160" cy="1010160"/>
          </a:xfrm>
          <a:prstGeom prst="rect">
            <a:avLst/>
          </a:prstGeom>
          <a:ln>
            <a:noFill/>
          </a:ln>
        </p:spPr>
      </p:pic>
      <p:sp>
        <p:nvSpPr>
          <p:cNvPr id="300" name="TextShape 4"/>
          <p:cNvSpPr txBox="1"/>
          <p:nvPr/>
        </p:nvSpPr>
        <p:spPr>
          <a:xfrm>
            <a:off x="5472000" y="4832640"/>
            <a:ext cx="1966680" cy="509040"/>
          </a:xfrm>
          <a:prstGeom prst="rect">
            <a:avLst/>
          </a:prstGeom>
        </p:spPr>
        <p:txBody>
          <a:bodyPr lIns="90000" rIns="90000" tIns="45000" bIns="45000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1490" spc="-1" strike="noStrike">
                <a:latin typeface="Arial"/>
              </a:rPr>
              <a:t>*Segurança ofensiva</a:t>
            </a:r>
            <a:endParaRPr b="0" lang="pt-BR" sz="1490" spc="-1" strike="noStrike">
              <a:latin typeface="Arial"/>
            </a:endParaRPr>
          </a:p>
        </p:txBody>
      </p:sp>
      <p:sp>
        <p:nvSpPr>
          <p:cNvPr id="301" name="TextShape 5"/>
          <p:cNvSpPr txBox="1"/>
          <p:nvPr/>
        </p:nvSpPr>
        <p:spPr>
          <a:xfrm>
            <a:off x="7381080" y="1737000"/>
            <a:ext cx="1918080" cy="509040"/>
          </a:xfrm>
          <a:prstGeom prst="rect">
            <a:avLst/>
          </a:prstGeom>
        </p:spPr>
        <p:txBody>
          <a:bodyPr lIns="90000" rIns="90000" tIns="45000" bIns="45000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1490" spc="-1" strike="noStrike">
                <a:latin typeface="Arial"/>
              </a:rPr>
              <a:t>Segurança defensiva</a:t>
            </a:r>
            <a:endParaRPr b="0" lang="pt-BR" sz="1490" spc="-1" strike="noStrike"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5"/>
          <a:stretch/>
        </p:blipFill>
        <p:spPr>
          <a:xfrm>
            <a:off x="3809520" y="2904120"/>
            <a:ext cx="844200" cy="844200"/>
          </a:xfrm>
          <a:prstGeom prst="rect">
            <a:avLst/>
          </a:prstGeom>
          <a:ln>
            <a:noFill/>
          </a:ln>
        </p:spPr>
      </p:pic>
      <p:sp>
        <p:nvSpPr>
          <p:cNvPr id="303" name="TextShape 6"/>
          <p:cNvSpPr txBox="1"/>
          <p:nvPr/>
        </p:nvSpPr>
        <p:spPr>
          <a:xfrm>
            <a:off x="4605120" y="3452400"/>
            <a:ext cx="2017080" cy="361800"/>
          </a:xfrm>
          <a:prstGeom prst="rect">
            <a:avLst/>
          </a:prstGeom>
        </p:spPr>
        <p:txBody>
          <a:bodyPr lIns="90000" rIns="90000" tIns="45000" bIns="45000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1490" spc="-1" strike="noStrike">
                <a:latin typeface="Arial"/>
              </a:rPr>
              <a:t>Monitoramento</a:t>
            </a:r>
            <a:endParaRPr b="0" lang="pt-BR" sz="149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6"/>
          <a:stretch/>
        </p:blipFill>
        <p:spPr>
          <a:xfrm>
            <a:off x="6444000" y="1152000"/>
            <a:ext cx="970200" cy="970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0" y="5400"/>
            <a:ext cx="10078200" cy="5662440"/>
          </a:xfrm>
          <a:prstGeom prst="rect">
            <a:avLst/>
          </a:prstGeom>
          <a:ln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3035520" y="65160"/>
            <a:ext cx="4046040" cy="41472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9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Pentester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2"/>
          <a:stretch/>
        </p:blipFill>
        <p:spPr>
          <a:xfrm>
            <a:off x="648000" y="2232000"/>
            <a:ext cx="4174200" cy="134748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3"/>
          <a:stretch/>
        </p:blipFill>
        <p:spPr>
          <a:xfrm>
            <a:off x="5760000" y="2237040"/>
            <a:ext cx="3270960" cy="136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5681880"/>
          </a:xfrm>
          <a:prstGeom prst="rect">
            <a:avLst/>
          </a:prstGeom>
          <a:ln>
            <a:noFill/>
          </a:ln>
        </p:spPr>
      </p:pic>
      <p:sp>
        <p:nvSpPr>
          <p:cNvPr id="310" name="TextShape 1"/>
          <p:cNvSpPr txBox="1"/>
          <p:nvPr/>
        </p:nvSpPr>
        <p:spPr>
          <a:xfrm>
            <a:off x="1666440" y="65160"/>
            <a:ext cx="6129360" cy="58752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162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Metodologias e Frameworks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3095280" y="2565000"/>
            <a:ext cx="2200680" cy="52848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162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PTES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2" name="TextShape 3"/>
          <p:cNvSpPr txBox="1"/>
          <p:nvPr/>
        </p:nvSpPr>
        <p:spPr>
          <a:xfrm>
            <a:off x="7083360" y="3993840"/>
            <a:ext cx="1780560" cy="29016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162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OSSTMM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3" name="TextShape 4"/>
          <p:cNvSpPr txBox="1"/>
          <p:nvPr/>
        </p:nvSpPr>
        <p:spPr>
          <a:xfrm>
            <a:off x="714240" y="1612440"/>
            <a:ext cx="1780560" cy="29016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162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OWASP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14" name="TextShape 5"/>
          <p:cNvSpPr txBox="1"/>
          <p:nvPr/>
        </p:nvSpPr>
        <p:spPr>
          <a:xfrm>
            <a:off x="7143120" y="1731600"/>
            <a:ext cx="1780200" cy="29016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162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NIST 800.42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5685120"/>
          </a:xfrm>
          <a:prstGeom prst="rect">
            <a:avLst/>
          </a:prstGeom>
          <a:ln>
            <a:noFill/>
          </a:ln>
        </p:spPr>
      </p:pic>
      <p:sp>
        <p:nvSpPr>
          <p:cNvPr id="316" name="TextShape 1"/>
          <p:cNvSpPr txBox="1"/>
          <p:nvPr/>
        </p:nvSpPr>
        <p:spPr>
          <a:xfrm>
            <a:off x="1666440" y="65160"/>
            <a:ext cx="6129360" cy="58752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162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Penetration Testing Execution Standard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2"/>
          <a:stretch/>
        </p:blipFill>
        <p:spPr>
          <a:xfrm>
            <a:off x="249840" y="774360"/>
            <a:ext cx="3888360" cy="467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10078200" cy="5667840"/>
          </a:xfrm>
          <a:prstGeom prst="rect">
            <a:avLst/>
          </a:prstGeom>
          <a:ln>
            <a:noFill/>
          </a:ln>
        </p:spPr>
      </p:pic>
      <p:sp>
        <p:nvSpPr>
          <p:cNvPr id="319" name="TextShape 1"/>
          <p:cNvSpPr txBox="1"/>
          <p:nvPr/>
        </p:nvSpPr>
        <p:spPr>
          <a:xfrm>
            <a:off x="432000" y="1980000"/>
            <a:ext cx="9142200" cy="124596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Relembrando Redes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2556000" y="167760"/>
            <a:ext cx="5542200" cy="40644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Modelo OSI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1872000" y="716400"/>
            <a:ext cx="6419160" cy="496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800000" y="167760"/>
            <a:ext cx="6658200" cy="622440"/>
          </a:xfrm>
          <a:prstGeom prst="rect">
            <a:avLst/>
          </a:prstGeom>
        </p:spPr>
        <p:txBody>
          <a:bodyPr lIns="90000" rIns="90000" tIns="46800" bIns="46800" anchor="ctr">
            <a:prstTxWarp prst="textPlain">
              <a:avLst>
                <a:gd name="adj" fmla="val 50000"/>
              </a:avLst>
            </a:prstTxWarp>
            <a:no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Cont. Modelo OSI</a:t>
            </a:r>
            <a:endParaRPr b="0" lang="pt-BR" sz="24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2345040" y="936000"/>
            <a:ext cx="5573160" cy="473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3463</TotalTime>
  <Application>LibreOffice/6.4.6.2$Linux_X86_64 LibreOffice_project/40$Build-2</Application>
  <Words>2170</Words>
  <Paragraphs>277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2020-03-23T20:34:35Z</dcterms:created>
  <dc:creator>Rodrigo Wanderson</dc:creator>
  <dc:description/>
  <dc:language>pt-BR</dc:language>
  <cp:lastModifiedBy/>
  <dcterms:modified xsi:type="dcterms:W3CDTF">2021-02-04T23:18:32Z</dcterms:modified>
  <cp:revision>46</cp:revision>
  <dc:subject/>
  <dc:title>Agenda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19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